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34722" showSpecialPlsOnTitleSld="0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336" r:id="rId6"/>
  </p:sldIdLst>
  <p:sldSz cx="16238538" cy="9134475"/>
  <p:notesSz cx="147828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255" autoAdjust="0"/>
  </p:normalViewPr>
  <p:slideViewPr>
    <p:cSldViewPr>
      <p:cViewPr varScale="1">
        <p:scale>
          <a:sx n="74" d="100"/>
          <a:sy n="74" d="100"/>
        </p:scale>
        <p:origin x="708" y="60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6406890" cy="457615"/>
          </a:xfrm>
          <a:prstGeom prst="rect">
            <a:avLst/>
          </a:prstGeom>
        </p:spPr>
        <p:txBody>
          <a:bodyPr vert="horz" lIns="115455" tIns="57726" rIns="115455" bIns="57726" rtlCol="0"/>
          <a:lstStyle>
            <a:lvl1pPr algn="l" eaLnBrk="1" hangingPunct="1">
              <a:defRPr sz="15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3389" y="0"/>
            <a:ext cx="6406890" cy="457615"/>
          </a:xfrm>
          <a:prstGeom prst="rect">
            <a:avLst/>
          </a:prstGeom>
        </p:spPr>
        <p:txBody>
          <a:bodyPr vert="horz" lIns="115455" tIns="57726" rIns="115455" bIns="57726" rtlCol="0"/>
          <a:lstStyle>
            <a:lvl1pPr algn="r" eaLnBrk="1" hangingPunct="1">
              <a:defRPr sz="1500"/>
            </a:lvl1pPr>
          </a:lstStyle>
          <a:p>
            <a:pPr>
              <a:defRPr/>
            </a:pPr>
            <a:fld id="{FA52569D-ED42-457E-8984-EAE753A7CB96}" type="datetimeFigureOut">
              <a:rPr lang="en-CA"/>
              <a:pPr>
                <a:defRPr/>
              </a:pPr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686389"/>
            <a:ext cx="6406890" cy="457613"/>
          </a:xfrm>
          <a:prstGeom prst="rect">
            <a:avLst/>
          </a:prstGeom>
        </p:spPr>
        <p:txBody>
          <a:bodyPr vert="horz" lIns="115455" tIns="57726" rIns="115455" bIns="57726" rtlCol="0" anchor="b"/>
          <a:lstStyle>
            <a:lvl1pPr algn="l" eaLnBrk="1" hangingPunct="1">
              <a:defRPr sz="15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3389" y="8686389"/>
            <a:ext cx="6406890" cy="457613"/>
          </a:xfrm>
          <a:prstGeom prst="rect">
            <a:avLst/>
          </a:prstGeom>
        </p:spPr>
        <p:txBody>
          <a:bodyPr vert="horz" lIns="115455" tIns="57726" rIns="115455" bIns="57726" rtlCol="0" anchor="b"/>
          <a:lstStyle>
            <a:lvl1pPr algn="r" eaLnBrk="1" hangingPunct="1">
              <a:defRPr sz="1500"/>
            </a:lvl1pPr>
          </a:lstStyle>
          <a:p>
            <a:pPr>
              <a:defRPr/>
            </a:pPr>
            <a:fld id="{61783292-118F-4612-BC74-7EE02D1AB1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195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6406890" cy="457615"/>
          </a:xfrm>
          <a:prstGeom prst="rect">
            <a:avLst/>
          </a:prstGeom>
        </p:spPr>
        <p:txBody>
          <a:bodyPr vert="horz" lIns="117653" tIns="58823" rIns="117653" bIns="588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389" y="0"/>
            <a:ext cx="6406890" cy="457615"/>
          </a:xfrm>
          <a:prstGeom prst="rect">
            <a:avLst/>
          </a:prstGeom>
        </p:spPr>
        <p:txBody>
          <a:bodyPr vert="horz" wrap="square" lIns="117653" tIns="58823" rIns="117653" bIns="588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>
              <a:defRPr/>
            </a:pPr>
            <a:fld id="{3962AF63-4E26-45E4-8A60-A5F1E8016E3D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7653" tIns="58823" rIns="117653" bIns="58823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9292" y="4344229"/>
            <a:ext cx="11824220" cy="4114387"/>
          </a:xfrm>
          <a:prstGeom prst="rect">
            <a:avLst/>
          </a:prstGeom>
        </p:spPr>
        <p:txBody>
          <a:bodyPr vert="horz" wrap="square" lIns="117653" tIns="58823" rIns="117653" bIns="58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4315"/>
            <a:ext cx="6406890" cy="457615"/>
          </a:xfrm>
          <a:prstGeom prst="rect">
            <a:avLst/>
          </a:prstGeom>
        </p:spPr>
        <p:txBody>
          <a:bodyPr vert="horz" lIns="117653" tIns="58823" rIns="117653" bIns="588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389" y="8684315"/>
            <a:ext cx="6406890" cy="457615"/>
          </a:xfrm>
          <a:prstGeom prst="rect">
            <a:avLst/>
          </a:prstGeom>
        </p:spPr>
        <p:txBody>
          <a:bodyPr vert="horz" wrap="square" lIns="117653" tIns="58823" rIns="117653" bIns="588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>
              <a:defRPr/>
            </a:pPr>
            <a:fld id="{2D11B425-7D22-4107-809D-1CF3019B8F1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38220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96870" indent="-42187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687494" indent="-33749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362491" indent="-33749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037489" indent="-33749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712484" indent="-337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387482" indent="-337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5062480" indent="-337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5737477" indent="-337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FBA664-7B2E-4B15-9A3C-B0FCC6356B3D}" type="slidenum">
              <a:rPr lang="en-CA" altLang="en-US" smtClean="0">
                <a:solidFill>
                  <a:srgbClr val="000000"/>
                </a:solidFill>
              </a:rPr>
              <a:pPr/>
              <a:t>1</a:t>
            </a:fld>
            <a:endParaRPr lang="en-CA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4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08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5754-A5AF-44E5-8BA3-4C4818F28774}" type="datetimeFigureOut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442C-8435-44C2-8EFF-27CF6B8E76B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9189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213" y="1401763"/>
            <a:ext cx="146161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213" y="3044825"/>
            <a:ext cx="14616112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1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99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B73C5C5-C91F-4E86-BAC6-61CA2AD1A676}" type="datetimeFigureOut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313" y="8466138"/>
            <a:ext cx="514191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96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2F4843-F532-4141-B621-B4A5F22B658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08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04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0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2000644" y="1316000"/>
            <a:ext cx="4109696" cy="3909246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r>
              <a:rPr lang="en-CA" sz="1000" b="1" dirty="0"/>
              <a:t>Internal</a:t>
            </a:r>
            <a:r>
              <a:rPr lang="en-CA" sz="1000" dirty="0"/>
              <a:t>: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Vice Chief of Defence Staff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Royal Canadian Navy, Royal Canadian Airforce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Canadian Special Operations Forces Command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Strategic Joint Staff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Canadian Joint Operations Command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Chief Military Personnel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Assistant Deputy Minister (Infrastructure and Environment)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/>
              <a:t>Assistant Deputy </a:t>
            </a:r>
            <a:r>
              <a:rPr lang="en-CA" sz="1000" dirty="0" smtClean="0"/>
              <a:t>Minister (Materiel)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/>
              <a:t>Assistant Deputy </a:t>
            </a:r>
            <a:r>
              <a:rPr lang="en-CA" sz="1000" dirty="0" smtClean="0"/>
              <a:t>Minister (Finance)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/>
              <a:t>Assistant Deputy </a:t>
            </a:r>
            <a:r>
              <a:rPr lang="en-CA" sz="1000" dirty="0" smtClean="0"/>
              <a:t>Minister (Science and Technology)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Defence </a:t>
            </a:r>
            <a:r>
              <a:rPr lang="en-CA" sz="1000" dirty="0"/>
              <a:t>Research and Development Canada </a:t>
            </a:r>
            <a:r>
              <a:rPr lang="en-CA" sz="1000" dirty="0" smtClean="0"/>
              <a:t/>
            </a:r>
            <a:br>
              <a:rPr lang="en-CA" sz="1000" dirty="0" smtClean="0"/>
            </a:br>
            <a:endParaRPr lang="en-CA" sz="1000" dirty="0"/>
          </a:p>
          <a:p>
            <a:pPr marL="180975" indent="-180975"/>
            <a:r>
              <a:rPr lang="en-CA" sz="1000" b="1" dirty="0"/>
              <a:t>External</a:t>
            </a:r>
            <a:r>
              <a:rPr lang="en-CA" sz="900" dirty="0"/>
              <a:t>: </a:t>
            </a:r>
            <a:r>
              <a:rPr lang="en-CA" sz="900" b="1" dirty="0"/>
              <a:t>(including other government departments)</a:t>
            </a:r>
            <a:endParaRPr lang="en-CA" sz="9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North Atlantic Treaty Organization</a:t>
            </a:r>
            <a:endParaRPr lang="en-CA" sz="10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/>
              <a:t>US, Australian, British, and New Zealand </a:t>
            </a:r>
            <a:r>
              <a:rPr lang="en-CA" sz="1000" dirty="0" smtClean="0"/>
              <a:t>Armies</a:t>
            </a:r>
            <a:endParaRPr lang="en-CA" sz="10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Public Safety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Veterans Affairs Canada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Law enforcement (federal, provincial, municipal)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Local communities (through bases and Reserve units); service clubs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CA" sz="1000" dirty="0" smtClean="0"/>
              <a:t>Post Secondary Institutions</a:t>
            </a:r>
            <a:endParaRPr lang="en-C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42846" y="1326875"/>
            <a:ext cx="3596529" cy="389044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tIns="0" rIns="0" bIns="0"/>
          <a:lstStyle/>
          <a:p>
            <a:pPr algn="ctr" eaLnBrk="1" hangingPunct="1">
              <a:defRPr/>
            </a:pPr>
            <a:r>
              <a:rPr lang="en-CA" b="1" cap="all" dirty="0" smtClean="0"/>
              <a:t>MANDATE</a:t>
            </a:r>
          </a:p>
          <a:p>
            <a:pPr algn="ctr" eaLnBrk="1" hangingPunct="1">
              <a:defRPr/>
            </a:pPr>
            <a:endParaRPr lang="en-CA" sz="1000" b="1" cap="all" dirty="0"/>
          </a:p>
          <a:p>
            <a:pPr algn="ctr" eaLnBrk="1" hangingPunct="1">
              <a:defRPr/>
            </a:pPr>
            <a:endParaRPr lang="en-CA" sz="3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As part of the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Canadian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Armed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Forces,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the Canadian Army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force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land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capabilities for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achievement of Canadian defence objectives across the full spectrum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operations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Work alongside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whole-of-government,   whole-of-nation colleagues,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non-governmental agencies and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partners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Commander Canadian Army  is the Departmental Champion for Indigenous Peoples. The Army promotes engagement with Indigenous communities through a variety of programs, such as summer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for Indigenous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youth </a:t>
            </a:r>
            <a:endParaRPr lang="en-CA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56306" y="1315999"/>
            <a:ext cx="3941442" cy="3901319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marL="92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algn="ctr" eaLnBrk="1" hangingPunct="1">
              <a:defRPr/>
            </a:pPr>
            <a:r>
              <a:rPr lang="en-CA" altLang="en-US" b="1" dirty="0">
                <a:solidFill>
                  <a:srgbClr val="000000"/>
                </a:solidFill>
              </a:rPr>
              <a:t>KEY </a:t>
            </a:r>
            <a:r>
              <a:rPr lang="en-CA" altLang="en-US" b="1" dirty="0" smtClean="0">
                <a:solidFill>
                  <a:srgbClr val="000000"/>
                </a:solidFill>
              </a:rPr>
              <a:t>FACTS</a:t>
            </a:r>
          </a:p>
          <a:p>
            <a:pPr marL="0" algn="ctr" eaLnBrk="1" hangingPunct="1">
              <a:defRPr/>
            </a:pPr>
            <a:endParaRPr lang="en-CA" altLang="en-US" sz="1000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CA" altLang="en-US" sz="1100" b="1" dirty="0">
                <a:solidFill>
                  <a:srgbClr val="000000"/>
                </a:solidFill>
              </a:rPr>
              <a:t>The </a:t>
            </a:r>
            <a:r>
              <a:rPr lang="en-CA" altLang="en-US" sz="1100" b="1" dirty="0" smtClean="0">
                <a:solidFill>
                  <a:srgbClr val="000000"/>
                </a:solidFill>
              </a:rPr>
              <a:t>Army</a:t>
            </a:r>
            <a:r>
              <a:rPr lang="en-CA" altLang="en-US" sz="1100" dirty="0" smtClean="0">
                <a:solidFill>
                  <a:srgbClr val="000000"/>
                </a:solidFill>
              </a:rPr>
              <a:t> </a:t>
            </a:r>
            <a:r>
              <a:rPr lang="en-CA" sz="1100" b="1" dirty="0"/>
              <a:t>consists </a:t>
            </a:r>
            <a:r>
              <a:rPr lang="en-CA" sz="1100" b="1" dirty="0" smtClean="0"/>
              <a:t>of: </a:t>
            </a:r>
            <a:endParaRPr lang="en-CA" altLang="en-US" sz="1100" dirty="0"/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sz="1100" dirty="0"/>
              <a:t>23,000 Regular </a:t>
            </a:r>
            <a:r>
              <a:rPr lang="en-CA" altLang="en-US" sz="1100" dirty="0" smtClean="0"/>
              <a:t>Force     </a:t>
            </a:r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sz="1100" dirty="0" smtClean="0"/>
              <a:t>19,000 </a:t>
            </a:r>
            <a:r>
              <a:rPr lang="en-CA" altLang="en-US" sz="1100" dirty="0"/>
              <a:t>Army Reserve</a:t>
            </a:r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sz="1100" dirty="0"/>
              <a:t>5,200 Canadian </a:t>
            </a:r>
            <a:r>
              <a:rPr lang="en-CA" altLang="en-US" sz="1100" dirty="0" smtClean="0"/>
              <a:t>Rangers  </a:t>
            </a:r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sz="1100" dirty="0" smtClean="0"/>
              <a:t>3,300 Civilians</a:t>
            </a:r>
            <a:br>
              <a:rPr lang="en-CA" altLang="en-US" sz="1100" dirty="0" smtClean="0"/>
            </a:br>
            <a:endParaRPr lang="en-CA" altLang="en-US" sz="1100" dirty="0"/>
          </a:p>
          <a:p>
            <a:pPr eaLnBrk="1" hangingPunct="1">
              <a:defRPr/>
            </a:pPr>
            <a:r>
              <a:rPr lang="en-CA" altLang="en-US" sz="1100" b="1" dirty="0" smtClean="0"/>
              <a:t>Budget</a:t>
            </a:r>
            <a:r>
              <a:rPr lang="en-CA" altLang="en-US" sz="1100" dirty="0"/>
              <a:t>:</a:t>
            </a:r>
          </a:p>
          <a:p>
            <a:pPr marL="263525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1100" dirty="0"/>
              <a:t>$935M Operating Budget (</a:t>
            </a:r>
            <a:r>
              <a:rPr lang="en-CA" altLang="en-US" sz="1100" dirty="0" smtClean="0"/>
              <a:t>Fiscal Year </a:t>
            </a:r>
            <a:r>
              <a:rPr lang="en-CA" altLang="en-US" sz="1100" dirty="0"/>
              <a:t>19-20)</a:t>
            </a:r>
          </a:p>
          <a:p>
            <a:pPr eaLnBrk="1" hangingPunct="1">
              <a:defRPr/>
            </a:pPr>
            <a:r>
              <a:rPr lang="en-CA" altLang="en-US" sz="1100" b="1" dirty="0"/>
              <a:t>Allocation of Capital Project Funding</a:t>
            </a:r>
          </a:p>
          <a:p>
            <a:pPr marL="263525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1100" dirty="0"/>
              <a:t>$</a:t>
            </a:r>
            <a:r>
              <a:rPr lang="en-CA" altLang="en-US" sz="1100" dirty="0" smtClean="0"/>
              <a:t>17.8B for </a:t>
            </a:r>
            <a:r>
              <a:rPr lang="en-CA" altLang="en-US" sz="1100" dirty="0"/>
              <a:t>Army equipment projects over the next 20 years (managed by </a:t>
            </a:r>
            <a:r>
              <a:rPr lang="en-CA" altLang="en-US" sz="1100" dirty="0" smtClean="0"/>
              <a:t>ADM (Materiel)</a:t>
            </a:r>
            <a:endParaRPr lang="en-CA" altLang="en-US" sz="1100" dirty="0"/>
          </a:p>
          <a:p>
            <a:pPr eaLnBrk="1" hangingPunct="1">
              <a:defRPr/>
            </a:pPr>
            <a:r>
              <a:rPr lang="en-CA" altLang="en-US" sz="1100" b="1" dirty="0" smtClean="0">
                <a:solidFill>
                  <a:srgbClr val="000000"/>
                </a:solidFill>
              </a:rPr>
              <a:t>Primary location(s)</a:t>
            </a:r>
            <a:r>
              <a:rPr lang="en-CA" altLang="en-US" sz="1100" dirty="0" smtClean="0">
                <a:solidFill>
                  <a:srgbClr val="000000"/>
                </a:solidFill>
              </a:rPr>
              <a:t>: </a:t>
            </a:r>
            <a:endParaRPr lang="en-CA" altLang="en-US" sz="1100" dirty="0">
              <a:solidFill>
                <a:srgbClr val="000000"/>
              </a:solidFill>
            </a:endParaRPr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sz="1100" dirty="0"/>
              <a:t>11 Army </a:t>
            </a:r>
            <a:r>
              <a:rPr lang="en-CA" altLang="en-US" sz="1100" dirty="0" smtClean="0"/>
              <a:t>Bases </a:t>
            </a:r>
            <a:r>
              <a:rPr lang="en-CA" altLang="en-US" sz="1100" dirty="0"/>
              <a:t>and 169 Armouries in 117 communities across Canada</a:t>
            </a:r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sz="1100" dirty="0"/>
              <a:t>185 Ranger patrols in over 200 remote </a:t>
            </a:r>
            <a:r>
              <a:rPr lang="en-CA" altLang="en-US" sz="1100" dirty="0" smtClean="0"/>
              <a:t>communities</a:t>
            </a:r>
            <a:endParaRPr lang="en-CA" altLang="en-US" sz="1100" dirty="0"/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sz="1100" dirty="0" smtClean="0"/>
              <a:t>1150 personnel currently (31 July 2019) on expeditionary </a:t>
            </a:r>
            <a:r>
              <a:rPr lang="en-CA" altLang="en-US" sz="1100" dirty="0"/>
              <a:t>operations (Eastern Europe, </a:t>
            </a:r>
            <a:r>
              <a:rPr lang="en-CA" altLang="en-US" sz="1100" dirty="0" smtClean="0"/>
              <a:t>Africa, Iraq/Kuwait</a:t>
            </a:r>
            <a:r>
              <a:rPr lang="en-CA" altLang="en-US" sz="1100" dirty="0"/>
              <a:t>, </a:t>
            </a:r>
            <a:r>
              <a:rPr lang="en-CA" altLang="en-US" sz="1100" dirty="0" smtClean="0"/>
              <a:t>etc</a:t>
            </a:r>
            <a:r>
              <a:rPr lang="en-CA" altLang="en-US" sz="1100" dirty="0"/>
              <a:t>.)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8033" y="1326875"/>
            <a:ext cx="3837882" cy="389044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6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6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6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6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6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2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2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en-CA" sz="1200" dirty="0" smtClean="0"/>
          </a:p>
          <a:p>
            <a:pPr eaLnBrk="1" hangingPunct="1">
              <a:defRPr/>
            </a:pPr>
            <a:endParaRPr lang="en-CA" sz="1200" dirty="0" smtClean="0"/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r>
              <a:rPr lang="en-CA" sz="1100" dirty="0"/>
              <a:t>Appointed 20 August 2019, 35 years of service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r>
              <a:rPr lang="en-CA" sz="1100" dirty="0"/>
              <a:t>Experience as an embedded senior leader with the United Nations, NATO and the US Army’s prestigious XVIII Airborne Corps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r>
              <a:rPr lang="en-CA" sz="1100" dirty="0"/>
              <a:t>Commanded forces in Cyprus, Croatia, Bosnia, Afghanistan, and South Korea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r>
              <a:rPr lang="en-CA" sz="1100" dirty="0"/>
              <a:t>First non-American Deputy Commander of the United Nations Command in South Korea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r>
              <a:rPr lang="en-CA" sz="1100" dirty="0"/>
              <a:t>Was a key contributor of the human resources portions of the defence policy, </a:t>
            </a:r>
            <a:r>
              <a:rPr lang="en-CA" sz="1100" i="1" dirty="0" smtClean="0"/>
              <a:t>Strong</a:t>
            </a:r>
            <a:r>
              <a:rPr lang="en-CA" sz="1100" i="1" dirty="0"/>
              <a:t>, Secure, Engaged</a:t>
            </a:r>
            <a:r>
              <a:rPr lang="en-CA" sz="1100" dirty="0"/>
              <a:t>.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endParaRPr lang="en-CA" sz="1100" dirty="0"/>
          </a:p>
        </p:txBody>
      </p:sp>
      <p:sp>
        <p:nvSpPr>
          <p:cNvPr id="33" name="Rectangle 32"/>
          <p:cNvSpPr/>
          <p:nvPr/>
        </p:nvSpPr>
        <p:spPr>
          <a:xfrm>
            <a:off x="342900" y="5245103"/>
            <a:ext cx="15767440" cy="3714747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258109" y="5217319"/>
            <a:ext cx="157353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CA" sz="1600" cap="all" dirty="0" smtClean="0">
                <a:solidFill>
                  <a:schemeClr val="bg1"/>
                </a:solidFill>
              </a:rPr>
              <a:t>Top issues FOR THE CANADIAN ARMY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288032" y="180771"/>
            <a:ext cx="107835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1900" b="1" dirty="0" smtClean="0">
                <a:solidFill>
                  <a:schemeClr val="bg1"/>
                </a:solidFill>
              </a:rPr>
              <a:t>Commander Canadian Army – </a:t>
            </a:r>
            <a:r>
              <a:rPr lang="en-CA" altLang="en-US" sz="1900" b="1" dirty="0" err="1" smtClean="0">
                <a:solidFill>
                  <a:schemeClr val="bg1"/>
                </a:solidFill>
              </a:rPr>
              <a:t>LGen</a:t>
            </a:r>
            <a:r>
              <a:rPr lang="en-CA" altLang="en-US" sz="1900" b="1" dirty="0" smtClean="0">
                <a:solidFill>
                  <a:schemeClr val="bg1"/>
                </a:solidFill>
              </a:rPr>
              <a:t> Wayne Eyre, MSC, CD </a:t>
            </a:r>
            <a:endParaRPr lang="en-CA" altLang="en-US" sz="1900" b="1" dirty="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6422" y="5667559"/>
            <a:ext cx="3639492" cy="32319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 eaLnBrk="1" hangingPunct="1">
              <a:spcAft>
                <a:spcPts val="0"/>
              </a:spcAft>
              <a:defRPr/>
            </a:pPr>
            <a:r>
              <a:rPr lang="en-CA" sz="1200" b="1" u="sng" dirty="0">
                <a:solidFill>
                  <a:prstClr val="black"/>
                </a:solidFill>
              </a:rPr>
              <a:t>Posturing for Concurrency of </a:t>
            </a:r>
            <a:r>
              <a:rPr lang="en-CA" sz="1200" b="1" u="sng" dirty="0" smtClean="0">
                <a:solidFill>
                  <a:prstClr val="black"/>
                </a:solidFill>
              </a:rPr>
              <a:t>Operations</a:t>
            </a:r>
          </a:p>
          <a:p>
            <a:pPr lvl="0" algn="ctr" eaLnBrk="1" hangingPunct="1">
              <a:spcAft>
                <a:spcPts val="0"/>
              </a:spcAft>
              <a:defRPr/>
            </a:pPr>
            <a:endParaRPr lang="en-CA" b="1" dirty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</a:rPr>
              <a:t>Conduct a thorough review of the system </a:t>
            </a:r>
            <a:r>
              <a:rPr lang="en-CA" sz="1200" dirty="0" smtClean="0">
                <a:solidFill>
                  <a:prstClr val="black"/>
                </a:solidFill>
              </a:rPr>
              <a:t>we use to ensure committed elements </a:t>
            </a:r>
            <a:r>
              <a:rPr lang="en-CA" sz="1200" dirty="0">
                <a:solidFill>
                  <a:prstClr val="black"/>
                </a:solidFill>
              </a:rPr>
              <a:t>of the Army </a:t>
            </a:r>
            <a:r>
              <a:rPr lang="en-CA" sz="1200" dirty="0" smtClean="0">
                <a:solidFill>
                  <a:prstClr val="black"/>
                </a:solidFill>
              </a:rPr>
              <a:t>are ready </a:t>
            </a:r>
            <a:r>
              <a:rPr lang="en-CA" sz="1200" dirty="0">
                <a:solidFill>
                  <a:prstClr val="black"/>
                </a:solidFill>
              </a:rPr>
              <a:t>for domestic and international </a:t>
            </a:r>
            <a:r>
              <a:rPr lang="en-CA" sz="1200" dirty="0" smtClean="0">
                <a:solidFill>
                  <a:prstClr val="black"/>
                </a:solidFill>
              </a:rPr>
              <a:t>tasks</a:t>
            </a:r>
          </a:p>
          <a:p>
            <a:pPr lvl="0" eaLnBrk="1" hangingPunct="1">
              <a:spcAft>
                <a:spcPts val="0"/>
              </a:spcAft>
              <a:defRPr/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</a:rPr>
              <a:t>Maintain the level of training in basic warfighting skills across the </a:t>
            </a:r>
            <a:r>
              <a:rPr lang="en-CA" sz="1200" dirty="0" smtClean="0">
                <a:solidFill>
                  <a:prstClr val="black"/>
                </a:solidFill>
              </a:rPr>
              <a:t>Army</a:t>
            </a:r>
          </a:p>
          <a:p>
            <a:pPr lvl="0" eaLnBrk="1" hangingPunct="1">
              <a:spcAft>
                <a:spcPts val="0"/>
              </a:spcAft>
              <a:defRPr/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</a:rPr>
              <a:t>Reinforce the leadership skills of our emerging leaders with </a:t>
            </a:r>
            <a:r>
              <a:rPr lang="en-CA" sz="1200" dirty="0" smtClean="0">
                <a:solidFill>
                  <a:prstClr val="black"/>
                </a:solidFill>
              </a:rPr>
              <a:t>the </a:t>
            </a:r>
            <a:r>
              <a:rPr lang="en-CA" sz="1200" dirty="0">
                <a:solidFill>
                  <a:prstClr val="black"/>
                </a:solidFill>
              </a:rPr>
              <a:t>skillsets </a:t>
            </a:r>
            <a:r>
              <a:rPr lang="en-CA" sz="1200" dirty="0" smtClean="0">
                <a:solidFill>
                  <a:prstClr val="black"/>
                </a:solidFill>
              </a:rPr>
              <a:t>that </a:t>
            </a:r>
            <a:r>
              <a:rPr lang="en-CA" sz="1200" dirty="0">
                <a:solidFill>
                  <a:prstClr val="black"/>
                </a:solidFill>
              </a:rPr>
              <a:t>allow </a:t>
            </a:r>
            <a:r>
              <a:rPr lang="en-CA" sz="1200" dirty="0" smtClean="0">
                <a:solidFill>
                  <a:prstClr val="black"/>
                </a:solidFill>
              </a:rPr>
              <a:t>us </a:t>
            </a:r>
            <a:r>
              <a:rPr lang="en-CA" sz="1200" dirty="0">
                <a:solidFill>
                  <a:prstClr val="black"/>
                </a:solidFill>
              </a:rPr>
              <a:t>to </a:t>
            </a:r>
            <a:r>
              <a:rPr lang="en-CA" sz="1200" dirty="0" smtClean="0">
                <a:solidFill>
                  <a:prstClr val="black"/>
                </a:solidFill>
              </a:rPr>
              <a:t>adapt </a:t>
            </a:r>
            <a:r>
              <a:rPr lang="en-CA" sz="1200" dirty="0">
                <a:solidFill>
                  <a:prstClr val="black"/>
                </a:solidFill>
              </a:rPr>
              <a:t>to </a:t>
            </a:r>
            <a:r>
              <a:rPr lang="en-CA" sz="1200" dirty="0" smtClean="0">
                <a:solidFill>
                  <a:prstClr val="black"/>
                </a:solidFill>
              </a:rPr>
              <a:t>the ever-changing security environment</a:t>
            </a:r>
            <a:endParaRPr lang="en-CA" sz="1200" dirty="0">
              <a:solidFill>
                <a:prstClr val="black"/>
              </a:solidFill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4280809" y="5667558"/>
            <a:ext cx="3775075" cy="32319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 eaLnBrk="1" hangingPunct="1">
              <a:spcAft>
                <a:spcPts val="0"/>
              </a:spcAft>
              <a:defRPr/>
            </a:pPr>
            <a:r>
              <a:rPr lang="en-CA" sz="1200" b="1" u="sng" dirty="0">
                <a:solidFill>
                  <a:prstClr val="black"/>
                </a:solidFill>
              </a:rPr>
              <a:t>Strengthening the Army by Operationalizing the Army </a:t>
            </a:r>
            <a:r>
              <a:rPr lang="en-CA" sz="1200" b="1" u="sng" dirty="0" smtClean="0">
                <a:solidFill>
                  <a:prstClr val="black"/>
                </a:solidFill>
              </a:rPr>
              <a:t>Reserve</a:t>
            </a:r>
          </a:p>
          <a:p>
            <a:pPr lvl="0" algn="ctr" eaLnBrk="1" hangingPunct="1">
              <a:spcAft>
                <a:spcPts val="0"/>
              </a:spcAft>
              <a:defRPr/>
            </a:pPr>
            <a:endParaRPr lang="en-CA" b="1" dirty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solidFill>
                  <a:prstClr val="black"/>
                </a:solidFill>
              </a:rPr>
              <a:t>Grow </a:t>
            </a:r>
            <a:r>
              <a:rPr lang="en-CA" sz="1200" dirty="0">
                <a:solidFill>
                  <a:prstClr val="black"/>
                </a:solidFill>
              </a:rPr>
              <a:t>the </a:t>
            </a:r>
            <a:r>
              <a:rPr lang="en-CA" sz="1200" dirty="0" smtClean="0">
                <a:solidFill>
                  <a:prstClr val="black"/>
                </a:solidFill>
              </a:rPr>
              <a:t>Army Reserve by reducing hiring </a:t>
            </a:r>
            <a:r>
              <a:rPr lang="en-CA" sz="1200" dirty="0">
                <a:solidFill>
                  <a:prstClr val="black"/>
                </a:solidFill>
              </a:rPr>
              <a:t>times from </a:t>
            </a:r>
            <a:r>
              <a:rPr lang="en-CA" sz="1200" dirty="0" smtClean="0">
                <a:solidFill>
                  <a:prstClr val="black"/>
                </a:solidFill>
              </a:rPr>
              <a:t>more than 90 </a:t>
            </a:r>
            <a:r>
              <a:rPr lang="en-CA" sz="1200" dirty="0">
                <a:solidFill>
                  <a:prstClr val="black"/>
                </a:solidFill>
              </a:rPr>
              <a:t>days </a:t>
            </a:r>
            <a:r>
              <a:rPr lang="en-CA" sz="1200" dirty="0" smtClean="0">
                <a:solidFill>
                  <a:prstClr val="black"/>
                </a:solidFill>
              </a:rPr>
              <a:t>to less than 30 days</a:t>
            </a: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solidFill>
                  <a:prstClr val="black"/>
                </a:solidFill>
              </a:rPr>
              <a:t>Continue to provide Full </a:t>
            </a:r>
            <a:r>
              <a:rPr lang="en-CA" sz="1200" dirty="0">
                <a:solidFill>
                  <a:prstClr val="black"/>
                </a:solidFill>
              </a:rPr>
              <a:t>Time Summer Employment for </a:t>
            </a:r>
            <a:r>
              <a:rPr lang="en-CA" sz="1200" dirty="0" smtClean="0">
                <a:solidFill>
                  <a:prstClr val="black"/>
                </a:solidFill>
              </a:rPr>
              <a:t>the first </a:t>
            </a:r>
            <a:r>
              <a:rPr lang="en-CA" sz="1200" dirty="0">
                <a:solidFill>
                  <a:prstClr val="black"/>
                </a:solidFill>
              </a:rPr>
              <a:t>four years of </a:t>
            </a:r>
            <a:r>
              <a:rPr lang="en-CA" sz="1200" dirty="0" smtClean="0">
                <a:solidFill>
                  <a:prstClr val="black"/>
                </a:solidFill>
              </a:rPr>
              <a:t>Army Reserve </a:t>
            </a:r>
            <a:r>
              <a:rPr lang="en-CA" sz="1200" dirty="0">
                <a:solidFill>
                  <a:prstClr val="black"/>
                </a:solidFill>
              </a:rPr>
              <a:t>service (7,200 </a:t>
            </a:r>
            <a:r>
              <a:rPr lang="en-CA" sz="1200" dirty="0" smtClean="0">
                <a:solidFill>
                  <a:prstClr val="black"/>
                </a:solidFill>
              </a:rPr>
              <a:t>in </a:t>
            </a:r>
            <a:r>
              <a:rPr lang="en-CA" sz="1200" dirty="0">
                <a:solidFill>
                  <a:prstClr val="black"/>
                </a:solidFill>
              </a:rPr>
              <a:t>2018, projected 9,000 </a:t>
            </a:r>
            <a:r>
              <a:rPr lang="en-CA" sz="1200" dirty="0" smtClean="0">
                <a:solidFill>
                  <a:prstClr val="black"/>
                </a:solidFill>
              </a:rPr>
              <a:t>in </a:t>
            </a:r>
            <a:r>
              <a:rPr lang="en-CA" sz="1200" dirty="0">
                <a:solidFill>
                  <a:prstClr val="black"/>
                </a:solidFill>
              </a:rPr>
              <a:t>2019</a:t>
            </a:r>
            <a:r>
              <a:rPr lang="en-CA" sz="1200" dirty="0" smtClean="0">
                <a:solidFill>
                  <a:prstClr val="black"/>
                </a:solidFill>
              </a:rPr>
              <a:t>)</a:t>
            </a: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</a:rPr>
              <a:t>Continue to </a:t>
            </a:r>
            <a:r>
              <a:rPr lang="en-CA" sz="1200" dirty="0" smtClean="0">
                <a:solidFill>
                  <a:prstClr val="black"/>
                </a:solidFill>
              </a:rPr>
              <a:t>assign Army Reserve units enhanced roles </a:t>
            </a:r>
            <a:r>
              <a:rPr lang="en-CA" sz="1200" dirty="0">
                <a:solidFill>
                  <a:prstClr val="black"/>
                </a:solidFill>
              </a:rPr>
              <a:t>to provide </a:t>
            </a:r>
            <a:r>
              <a:rPr lang="en-CA" sz="1200" dirty="0" smtClean="0">
                <a:solidFill>
                  <a:prstClr val="black"/>
                </a:solidFill>
              </a:rPr>
              <a:t>full </a:t>
            </a:r>
            <a:r>
              <a:rPr lang="en-CA" sz="1200" dirty="0">
                <a:solidFill>
                  <a:prstClr val="black"/>
                </a:solidFill>
              </a:rPr>
              <a:t>time </a:t>
            </a:r>
            <a:r>
              <a:rPr lang="en-CA" sz="1200" dirty="0" smtClean="0">
                <a:solidFill>
                  <a:prstClr val="black"/>
                </a:solidFill>
              </a:rPr>
              <a:t>capabilities </a:t>
            </a:r>
            <a:r>
              <a:rPr lang="en-CA" sz="1200" dirty="0">
                <a:solidFill>
                  <a:prstClr val="black"/>
                </a:solidFill>
              </a:rPr>
              <a:t>through </a:t>
            </a:r>
            <a:r>
              <a:rPr lang="en-CA" sz="1200" dirty="0" smtClean="0">
                <a:solidFill>
                  <a:prstClr val="black"/>
                </a:solidFill>
              </a:rPr>
              <a:t>part </a:t>
            </a:r>
            <a:r>
              <a:rPr lang="en-CA" sz="1200" dirty="0">
                <a:solidFill>
                  <a:prstClr val="black"/>
                </a:solidFill>
              </a:rPr>
              <a:t>time </a:t>
            </a:r>
            <a:r>
              <a:rPr lang="en-CA" sz="1200" dirty="0" smtClean="0">
                <a:solidFill>
                  <a:prstClr val="black"/>
                </a:solidFill>
              </a:rPr>
              <a:t>service</a:t>
            </a:r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69956" y="5641670"/>
            <a:ext cx="3775075" cy="32319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 eaLnBrk="1" hangingPunct="1">
              <a:spcAft>
                <a:spcPts val="0"/>
              </a:spcAft>
              <a:defRPr/>
            </a:pPr>
            <a:r>
              <a:rPr lang="en-CA" sz="1200" b="1" u="sng" dirty="0" smtClean="0">
                <a:solidFill>
                  <a:prstClr val="black"/>
                </a:solidFill>
              </a:rPr>
              <a:t>Total Health of </a:t>
            </a:r>
            <a:r>
              <a:rPr lang="en-CA" sz="1200" b="1" u="sng" dirty="0">
                <a:solidFill>
                  <a:prstClr val="black"/>
                </a:solidFill>
              </a:rPr>
              <a:t>the Force</a:t>
            </a:r>
          </a:p>
          <a:p>
            <a:pPr marL="266700" indent="-266700" eaLnBrk="1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CA" sz="600" dirty="0" smtClean="0">
              <a:solidFill>
                <a:prstClr val="black"/>
              </a:solidFill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solidFill>
                  <a:prstClr val="black"/>
                </a:solidFill>
              </a:rPr>
              <a:t>Develop soldiers’ resilience (physical, emotional, social, spiritual, intellectual and family health)</a:t>
            </a:r>
          </a:p>
          <a:p>
            <a:pPr eaLnBrk="1" hangingPunct="1">
              <a:spcAft>
                <a:spcPts val="0"/>
              </a:spcAft>
              <a:defRPr/>
            </a:pPr>
            <a:endParaRPr lang="en-CA" sz="1200" dirty="0" smtClean="0">
              <a:solidFill>
                <a:prstClr val="black"/>
              </a:solidFill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solidFill>
                  <a:prstClr val="black"/>
                </a:solidFill>
              </a:rPr>
              <a:t>Take </a:t>
            </a:r>
            <a:r>
              <a:rPr lang="en-CA" sz="1200" dirty="0">
                <a:solidFill>
                  <a:prstClr val="black"/>
                </a:solidFill>
              </a:rPr>
              <a:t>swift and judicious action to stamp out inappropriate </a:t>
            </a:r>
            <a:r>
              <a:rPr lang="en-CA" sz="1200" dirty="0" smtClean="0">
                <a:solidFill>
                  <a:prstClr val="black"/>
                </a:solidFill>
              </a:rPr>
              <a:t>behaviour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</a:rPr>
              <a:t>Promote </a:t>
            </a:r>
            <a:r>
              <a:rPr lang="en-CA" sz="1200" dirty="0" smtClean="0">
                <a:solidFill>
                  <a:prstClr val="black"/>
                </a:solidFill>
              </a:rPr>
              <a:t>diversity </a:t>
            </a:r>
            <a:r>
              <a:rPr lang="en-CA" sz="1200" dirty="0">
                <a:solidFill>
                  <a:prstClr val="black"/>
                </a:solidFill>
              </a:rPr>
              <a:t>and integration, ensuring we optimize effectiveness and attract the best talent from across Canadian </a:t>
            </a:r>
            <a:r>
              <a:rPr lang="en-CA" sz="1200" dirty="0" smtClean="0">
                <a:solidFill>
                  <a:prstClr val="black"/>
                </a:solidFill>
              </a:rPr>
              <a:t>society</a:t>
            </a: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</a:rPr>
              <a:t>Raise awareness </a:t>
            </a:r>
            <a:r>
              <a:rPr lang="en-CA" sz="1200" dirty="0" smtClean="0">
                <a:solidFill>
                  <a:prstClr val="black"/>
                </a:solidFill>
              </a:rPr>
              <a:t>of </a:t>
            </a:r>
            <a:r>
              <a:rPr lang="en-CA" sz="1200" dirty="0">
                <a:solidFill>
                  <a:prstClr val="black"/>
                </a:solidFill>
              </a:rPr>
              <a:t>the rich tradition </a:t>
            </a:r>
            <a:r>
              <a:rPr lang="en-CA" sz="1200" dirty="0" smtClean="0">
                <a:solidFill>
                  <a:prstClr val="black"/>
                </a:solidFill>
              </a:rPr>
              <a:t>experience, and </a:t>
            </a:r>
            <a:r>
              <a:rPr lang="en-CA" sz="1200" dirty="0">
                <a:solidFill>
                  <a:prstClr val="black"/>
                </a:solidFill>
              </a:rPr>
              <a:t>contribution </a:t>
            </a:r>
            <a:r>
              <a:rPr lang="en-CA" sz="1200" dirty="0" smtClean="0">
                <a:solidFill>
                  <a:prstClr val="black"/>
                </a:solidFill>
              </a:rPr>
              <a:t>of </a:t>
            </a:r>
            <a:r>
              <a:rPr lang="en-CA" sz="1200" dirty="0">
                <a:solidFill>
                  <a:prstClr val="black"/>
                </a:solidFill>
              </a:rPr>
              <a:t>our </a:t>
            </a:r>
            <a:r>
              <a:rPr lang="en-CA" sz="1200" dirty="0" smtClean="0">
                <a:solidFill>
                  <a:prstClr val="black"/>
                </a:solidFill>
              </a:rPr>
              <a:t>Indigenous Peoples</a:t>
            </a:r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103101" y="5641670"/>
            <a:ext cx="3790950" cy="32319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 eaLnBrk="1" hangingPunct="1">
              <a:spcAft>
                <a:spcPts val="0"/>
              </a:spcAft>
              <a:defRPr/>
            </a:pPr>
            <a:r>
              <a:rPr lang="en-CA" sz="1200" b="1" u="sng" dirty="0">
                <a:solidFill>
                  <a:prstClr val="black"/>
                </a:solidFill>
              </a:rPr>
              <a:t>Managing </a:t>
            </a:r>
            <a:r>
              <a:rPr lang="en-CA" sz="1200" b="1" u="sng" dirty="0" smtClean="0">
                <a:solidFill>
                  <a:prstClr val="black"/>
                </a:solidFill>
              </a:rPr>
              <a:t>Capability Gaps </a:t>
            </a:r>
            <a:r>
              <a:rPr lang="en-CA" sz="1200" b="1" u="sng" dirty="0">
                <a:solidFill>
                  <a:prstClr val="black"/>
                </a:solidFill>
              </a:rPr>
              <a:t>and </a:t>
            </a:r>
            <a:endParaRPr lang="en-CA" sz="1200" b="1" u="sng" dirty="0" smtClean="0">
              <a:solidFill>
                <a:prstClr val="black"/>
              </a:solidFill>
            </a:endParaRPr>
          </a:p>
          <a:p>
            <a:pPr lvl="0" algn="ctr" eaLnBrk="1" hangingPunct="1">
              <a:spcAft>
                <a:spcPts val="0"/>
              </a:spcAft>
              <a:defRPr/>
            </a:pPr>
            <a:r>
              <a:rPr lang="en-CA" sz="1200" b="1" u="sng" dirty="0" smtClean="0">
                <a:solidFill>
                  <a:prstClr val="black"/>
                </a:solidFill>
              </a:rPr>
              <a:t>Introducing </a:t>
            </a:r>
            <a:r>
              <a:rPr lang="en-CA" sz="1200" b="1" u="sng" dirty="0">
                <a:solidFill>
                  <a:prstClr val="black"/>
                </a:solidFill>
              </a:rPr>
              <a:t>N</a:t>
            </a:r>
            <a:r>
              <a:rPr lang="en-CA" sz="1200" b="1" u="sng" dirty="0" smtClean="0">
                <a:solidFill>
                  <a:prstClr val="black"/>
                </a:solidFill>
              </a:rPr>
              <a:t>ew </a:t>
            </a:r>
            <a:r>
              <a:rPr lang="en-CA" sz="1200" b="1" u="sng" dirty="0">
                <a:solidFill>
                  <a:prstClr val="black"/>
                </a:solidFill>
              </a:rPr>
              <a:t>C</a:t>
            </a:r>
            <a:r>
              <a:rPr lang="en-CA" sz="1200" b="1" u="sng" dirty="0" smtClean="0">
                <a:solidFill>
                  <a:prstClr val="black"/>
                </a:solidFill>
              </a:rPr>
              <a:t>apabilities</a:t>
            </a:r>
            <a:r>
              <a:rPr lang="en-CA" b="1" dirty="0" smtClean="0">
                <a:solidFill>
                  <a:prstClr val="black"/>
                </a:solidFill>
              </a:rPr>
              <a:t/>
            </a:r>
            <a:br>
              <a:rPr lang="en-CA" b="1" dirty="0" smtClean="0">
                <a:solidFill>
                  <a:prstClr val="black"/>
                </a:solidFill>
              </a:rPr>
            </a:br>
            <a:endParaRPr lang="en-CA" sz="1050" b="1" dirty="0">
              <a:solidFill>
                <a:prstClr val="black"/>
              </a:solidFill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</a:rPr>
              <a:t>Work with </a:t>
            </a:r>
            <a:r>
              <a:rPr lang="en-CA" sz="1200" dirty="0" smtClean="0">
                <a:solidFill>
                  <a:prstClr val="black"/>
                </a:solidFill>
              </a:rPr>
              <a:t>stakeholders </a:t>
            </a:r>
            <a:r>
              <a:rPr lang="en-CA" sz="1200" dirty="0">
                <a:solidFill>
                  <a:prstClr val="black"/>
                </a:solidFill>
              </a:rPr>
              <a:t>to deliver the Army’s portion of the Capital </a:t>
            </a:r>
            <a:r>
              <a:rPr lang="en-CA" sz="1200" dirty="0" smtClean="0">
                <a:solidFill>
                  <a:prstClr val="black"/>
                </a:solidFill>
              </a:rPr>
              <a:t>Program</a:t>
            </a:r>
          </a:p>
          <a:p>
            <a:pPr marL="742950" lvl="1" indent="-285750" eaLnBrk="1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1200" dirty="0" smtClean="0">
                <a:solidFill>
                  <a:prstClr val="black"/>
                </a:solidFill>
              </a:rPr>
              <a:t>52 </a:t>
            </a:r>
            <a:r>
              <a:rPr lang="en-CA" sz="1200" dirty="0">
                <a:solidFill>
                  <a:prstClr val="black"/>
                </a:solidFill>
              </a:rPr>
              <a:t>major projects to be implemented by </a:t>
            </a:r>
            <a:r>
              <a:rPr lang="en-CA" sz="1200" dirty="0" smtClean="0">
                <a:solidFill>
                  <a:prstClr val="black"/>
                </a:solidFill>
              </a:rPr>
              <a:t>2025</a:t>
            </a:r>
          </a:p>
          <a:p>
            <a:pPr lvl="1" eaLnBrk="1" hangingPunct="1">
              <a:spcAft>
                <a:spcPts val="0"/>
              </a:spcAft>
              <a:defRPr/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</a:rPr>
              <a:t>Ensure interoperability of our capabilities with our key </a:t>
            </a:r>
            <a:r>
              <a:rPr lang="en-CA" sz="1200" dirty="0" smtClean="0">
                <a:solidFill>
                  <a:prstClr val="black"/>
                </a:solidFill>
              </a:rPr>
              <a:t>partners</a:t>
            </a:r>
          </a:p>
          <a:p>
            <a:pPr lvl="0" eaLnBrk="1" hangingPunct="1">
              <a:spcAft>
                <a:spcPts val="0"/>
              </a:spcAft>
              <a:defRPr/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solidFill>
                  <a:prstClr val="black"/>
                </a:solidFill>
              </a:rPr>
              <a:t>Continue to adopt </a:t>
            </a:r>
            <a:r>
              <a:rPr lang="en-CA" sz="1200" dirty="0">
                <a:solidFill>
                  <a:prstClr val="black"/>
                </a:solidFill>
              </a:rPr>
              <a:t>business analytics to enhance decision making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2000" dirty="0"/>
          </a:p>
        </p:txBody>
      </p:sp>
      <p:pic>
        <p:nvPicPr>
          <p:cNvPr id="5142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16" y="1484011"/>
            <a:ext cx="143991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5200255" y="111521"/>
            <a:ext cx="9100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900" b="1" dirty="0" smtClean="0">
                <a:solidFill>
                  <a:schemeClr val="bg1"/>
                </a:solidFill>
              </a:rPr>
              <a:t>UNCLASSIFIED</a:t>
            </a:r>
            <a:endParaRPr lang="en-CA" altLang="en-US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12EE50FF6EF645B14CAA19ABE23999" ma:contentTypeVersion="1" ma:contentTypeDescription="Create a new document." ma:contentTypeScope="" ma:versionID="bc50f2707496fbbfc1b0052a0424a3d1">
  <xsd:schema xmlns:xsd="http://www.w3.org/2001/XMLSchema" xmlns:xs="http://www.w3.org/2001/XMLSchema" xmlns:p="http://schemas.microsoft.com/office/2006/metadata/properties" xmlns:ns2="40ecd148-0462-463b-be1a-1a0d4eb2c058" targetNamespace="http://schemas.microsoft.com/office/2006/metadata/properties" ma:root="true" ma:fieldsID="9ad5b3055617768397a218cd109accd7" ns2:_="">
    <xsd:import namespace="40ecd148-0462-463b-be1a-1a0d4eb2c05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cd148-0462-463b-be1a-1a0d4eb2c0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>
  <LongProp xmlns="" name="TaxCatchAll"><![CDATA[87;#DAS 4 STRATEGIC PLANNING|b44e1bf2-9f85-43a8-b843-9f9d0738f5f1;#86;#DAS|2b9d7075-3b09-40ef-8610-b460e9610b80;#95;#U|104c4e1b-74ae-48bc-94d6-9ccaf4801c33;#159;#Corporate report|641c3b44-1308-483b-8bab-ec9fac8722be;#53;#Strategic Comms|cf078c27-8384-4781-a544-0e8632c26f8f;#84;#Working Draft|99c0aa4b-ff0a-4629-b32b-0ae2dc6aa1e8]]></LongProp>
</LongProperties>
</file>

<file path=customXml/itemProps1.xml><?xml version="1.0" encoding="utf-8"?>
<ds:datastoreItem xmlns:ds="http://schemas.openxmlformats.org/officeDocument/2006/customXml" ds:itemID="{FC723399-8103-424B-9B9F-DECF5414F23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ecd148-0462-463b-be1a-1a0d4eb2c05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433D42-51A6-4568-BD4D-902D9F8FC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ecd148-0462-463b-be1a-1a0d4eb2c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FB33BA-26C5-4FC5-88F2-01D97F3CA39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F30A92C-0166-4108-9B86-90A98E1444EA}">
  <ds:schemaRefs>
    <ds:schemaRef ds:uri="http://schemas.microsoft.com/office/2006/metadata/longPropertie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21621</TotalTime>
  <Words>450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Courier New</vt:lpstr>
      <vt:lpstr>Wingdings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722</cp:revision>
  <cp:lastPrinted>2019-07-31T20:23:01Z</cp:lastPrinted>
  <dcterms:created xsi:type="dcterms:W3CDTF">2017-05-18T23:50:12Z</dcterms:created>
  <dcterms:modified xsi:type="dcterms:W3CDTF">2020-02-14T14:00:29Z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bf63b796db884285a6993d2c83850f5f">
    <vt:lpwstr>Working Draft|99c0aa4b-ff0a-4629-b32b-0ae2dc6aa1e8</vt:lpwstr>
  </property>
  <property fmtid="{D5CDD505-2E9C-101B-9397-08002B2CF9AE}" pid="6" name="TaxCatchAll">
    <vt:lpwstr>87;#DAS 4 STRATEGIC PLANNING|b44e1bf2-9f85-43a8-b843-9f9d0738f5f1;#86;#DAS|2b9d7075-3b09-40ef-8610-b460e9610b80;#95;#U|104c4e1b-74ae-48bc-94d6-9ccaf4801c33;#159;#Corporate report|641c3b44-1308-483b-8bab-ec9fac8722be;#53;#Strategic Comms|cf078c27-8384-4781</vt:lpwstr>
  </property>
  <property fmtid="{D5CDD505-2E9C-101B-9397-08002B2CF9AE}" pid="7" name="h1ee8853e06644e7a06bdaefba9e1f06">
    <vt:lpwstr>Working Draft|99c0aa4b-ff0a-4629-b32b-0ae2dc6aa1e8</vt:lpwstr>
  </property>
  <property fmtid="{D5CDD505-2E9C-101B-9397-08002B2CF9AE}" pid="8" name="h79c26d089b54299825abb0752c0099e">
    <vt:lpwstr>DAS|2b9d7075-3b09-40ef-8610-b460e9610b80</vt:lpwstr>
  </property>
  <property fmtid="{D5CDD505-2E9C-101B-9397-08002B2CF9AE}" pid="9" name="_dlc_DocId">
    <vt:lpwstr>DAS0-557718750-2689</vt:lpwstr>
  </property>
  <property fmtid="{D5CDD505-2E9C-101B-9397-08002B2CF9AE}" pid="10" name="_dlc_DocIdItemGuid">
    <vt:lpwstr>c63f83d1-9573-4c65-9411-b4eccef6985f</vt:lpwstr>
  </property>
  <property fmtid="{D5CDD505-2E9C-101B-9397-08002B2CF9AE}" pid="11" name="_dlc_DocIdUrl">
    <vt:lpwstr>http://acims.mil.ca/org/DAS/_layouts/DocIdRedir.aspx?ID=DAS0-557718750-2689, DAS0-557718750-2689</vt:lpwstr>
  </property>
  <property fmtid="{D5CDD505-2E9C-101B-9397-08002B2CF9AE}" pid="12" name="oe393072d82149928946fa141013ff51">
    <vt:lpwstr>Corporate report|641c3b44-1308-483b-8bab-ec9fac8722be</vt:lpwstr>
  </property>
  <property fmtid="{D5CDD505-2E9C-101B-9397-08002B2CF9AE}" pid="13" name="Section">
    <vt:lpwstr>87;#DAS 4 STRATEGIC PLANNING|b44e1bf2-9f85-43a8-b843-9f9d0738f5f1</vt:lpwstr>
  </property>
  <property fmtid="{D5CDD505-2E9C-101B-9397-08002B2CF9AE}" pid="14" name="ManagedHierarchy">
    <vt:lpwstr>86;#DAS|2b9d7075-3b09-40ef-8610-b460e9610b80</vt:lpwstr>
  </property>
  <property fmtid="{D5CDD505-2E9C-101B-9397-08002B2CF9AE}" pid="15" name="if09d873025b4c87a553fa6a113b1297">
    <vt:lpwstr>U|104c4e1b-74ae-48bc-94d6-9ccaf4801c33</vt:lpwstr>
  </property>
  <property fmtid="{D5CDD505-2E9C-101B-9397-08002B2CF9AE}" pid="16" name="Document Status">
    <vt:lpwstr>84;#Working Draft|99c0aa4b-ff0a-4629-b32b-0ae2dc6aa1e8</vt:lpwstr>
  </property>
  <property fmtid="{D5CDD505-2E9C-101B-9397-08002B2CF9AE}" pid="17" name="ManagedFileCode">
    <vt:lpwstr/>
  </property>
  <property fmtid="{D5CDD505-2E9C-101B-9397-08002B2CF9AE}" pid="18" name="ManagedClassification">
    <vt:lpwstr>95;#U|104c4e1b-74ae-48bc-94d6-9ccaf4801c33</vt:lpwstr>
  </property>
  <property fmtid="{D5CDD505-2E9C-101B-9397-08002B2CF9AE}" pid="19" name="e017533137604e9d8b71e3af7c7fe2c1">
    <vt:lpwstr>DAS 4 STRATEGIC PLANNING|b44e1bf2-9f85-43a8-b843-9f9d0738f5f1</vt:lpwstr>
  </property>
  <property fmtid="{D5CDD505-2E9C-101B-9397-08002B2CF9AE}" pid="20" name="j566ee73aa9a47039a64628569dc30d0">
    <vt:lpwstr>Strategic Comms|cf078c27-8384-4781-a544-0e8632c26f8f</vt:lpwstr>
  </property>
  <property fmtid="{D5CDD505-2E9C-101B-9397-08002B2CF9AE}" pid="21" name="Topic">
    <vt:lpwstr>53;#Strategic Comms|cf078c27-8384-4781-a544-0e8632c26f8f</vt:lpwstr>
  </property>
  <property fmtid="{D5CDD505-2E9C-101B-9397-08002B2CF9AE}" pid="22" name="c193f01045b24f3e9769f81ef8471db0">
    <vt:lpwstr/>
  </property>
  <property fmtid="{D5CDD505-2E9C-101B-9397-08002B2CF9AE}" pid="23" name="ManagedLanguage">
    <vt:lpwstr/>
  </property>
  <property fmtid="{D5CDD505-2E9C-101B-9397-08002B2CF9AE}" pid="24" name="m36ae25fd2ba42b48319740ba9f7a6ce">
    <vt:lpwstr/>
  </property>
  <property fmtid="{D5CDD505-2E9C-101B-9397-08002B2CF9AE}" pid="25" name="e10653fcf0cb47a6a32318e9324e3859">
    <vt:lpwstr/>
  </property>
  <property fmtid="{D5CDD505-2E9C-101B-9397-08002B2CF9AE}" pid="26" name="Document Type">
    <vt:lpwstr>159;#Corporate report|641c3b44-1308-483b-8bab-ec9fac8722be</vt:lpwstr>
  </property>
  <property fmtid="{D5CDD505-2E9C-101B-9397-08002B2CF9AE}" pid="27" name="ArmyDocStatus">
    <vt:lpwstr>84;#Working Draft|99c0aa4b-ff0a-4629-b32b-0ae2dc6aa1e8</vt:lpwstr>
  </property>
  <property fmtid="{D5CDD505-2E9C-101B-9397-08002B2CF9AE}" pid="28" name="Board">
    <vt:lpwstr/>
  </property>
  <property fmtid="{D5CDD505-2E9C-101B-9397-08002B2CF9AE}" pid="29" name="DateOfDocument">
    <vt:lpwstr/>
  </property>
  <property fmtid="{D5CDD505-2E9C-101B-9397-08002B2CF9AE}" pid="30" name="IconOverlay">
    <vt:lpwstr/>
  </property>
  <property fmtid="{D5CDD505-2E9C-101B-9397-08002B2CF9AE}" pid="31" name="ContentTypeId">
    <vt:lpwstr>0x0101008712EE50FF6EF645B14CAA19ABE23999</vt:lpwstr>
  </property>
</Properties>
</file>